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20"/>
  </p:notesMasterIdLst>
  <p:sldIdLst>
    <p:sldId id="269" r:id="rId3"/>
    <p:sldId id="270" r:id="rId4"/>
    <p:sldId id="320" r:id="rId5"/>
    <p:sldId id="321" r:id="rId6"/>
    <p:sldId id="311" r:id="rId7"/>
    <p:sldId id="271" r:id="rId8"/>
    <p:sldId id="314" r:id="rId9"/>
    <p:sldId id="316" r:id="rId10"/>
    <p:sldId id="319" r:id="rId11"/>
    <p:sldId id="315" r:id="rId12"/>
    <p:sldId id="266" r:id="rId13"/>
    <p:sldId id="323" r:id="rId14"/>
    <p:sldId id="324" r:id="rId15"/>
    <p:sldId id="272" r:id="rId16"/>
    <p:sldId id="313" r:id="rId17"/>
    <p:sldId id="322" r:id="rId18"/>
    <p:sldId id="267" r:id="rId1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05B41"/>
    <a:srgbClr val="003252"/>
    <a:srgbClr val="013334"/>
    <a:srgbClr val="10069F"/>
    <a:srgbClr val="4E2A84"/>
    <a:srgbClr val="582E8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607" autoAdjust="0"/>
    <p:restoredTop sz="86492" autoAdjust="0"/>
  </p:normalViewPr>
  <p:slideViewPr>
    <p:cSldViewPr>
      <p:cViewPr varScale="1">
        <p:scale>
          <a:sx n="57" d="100"/>
          <a:sy n="57" d="100"/>
        </p:scale>
        <p:origin x="-872" y="-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20" Type="http://schemas.openxmlformats.org/officeDocument/2006/relationships/notesMaster" Target="notesMasters/notesMaster1.xml"/><Relationship Id="rId21" Type="http://schemas.openxmlformats.org/officeDocument/2006/relationships/printerSettings" Target="printerSettings/printerSettings1.bin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570D6A-FB49-A14C-9B03-21B3417100CD}" type="datetimeFigureOut">
              <a:rPr lang="en-US" smtClean="0"/>
              <a:t>2/28/17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CB6C83-B894-2740-9986-97D8BB6F6D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6698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Characteristics</a:t>
            </a:r>
            <a:r>
              <a:rPr lang="en-US" baseline="0" dirty="0" smtClean="0"/>
              <a:t> of geospatial data, the location, attribute and time – can think of as where, what when.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7544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Raster earth at night</a:t>
            </a:r>
          </a:p>
          <a:p>
            <a:r>
              <a:rPr lang="en-US" dirty="0" smtClean="0"/>
              <a:t>Vector  - state</a:t>
            </a:r>
            <a:r>
              <a:rPr lang="en-US" baseline="0" dirty="0" smtClean="0"/>
              <a:t> borders</a:t>
            </a:r>
          </a:p>
          <a:p>
            <a:r>
              <a:rPr lang="en-US" baseline="0" dirty="0" smtClean="0"/>
              <a:t>Raster – labels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2275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Uses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basemap</a:t>
            </a:r>
            <a:r>
              <a:rPr lang="en-US" baseline="0" dirty="0" smtClean="0"/>
              <a:t> a toolkit for </a:t>
            </a:r>
            <a:r>
              <a:rPr lang="en-US" baseline="0" dirty="0" err="1" smtClean="0"/>
              <a:t>matplot</a:t>
            </a:r>
            <a:r>
              <a:rPr lang="en-US" baseline="0" dirty="0" smtClean="0"/>
              <a:t> lib to map raster data over </a:t>
            </a:r>
            <a:r>
              <a:rPr lang="en-US" baseline="0" dirty="0" err="1" smtClean="0"/>
              <a:t>boundried</a:t>
            </a:r>
            <a:r>
              <a:rPr lang="en-US" baseline="0" dirty="0" smtClean="0"/>
              <a:t> map here,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2275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</a:t>
            </a:r>
            <a:r>
              <a:rPr lang="en-US" baseline="0" dirty="0" smtClean="0"/>
              <a:t> attributes to include and to what level of detail?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5975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Difference between original or aggregated data</a:t>
            </a:r>
            <a:r>
              <a:rPr lang="en-US" baseline="0" dirty="0" smtClean="0"/>
              <a:t> – explain </a:t>
            </a:r>
            <a:endParaRPr lang="en-US" dirty="0" smtClean="0"/>
          </a:p>
          <a:p>
            <a:r>
              <a:rPr lang="en-US" baseline="0" dirty="0" smtClean="0"/>
              <a:t>Where to put buildings?</a:t>
            </a:r>
          </a:p>
          <a:p>
            <a:r>
              <a:rPr lang="en-US" baseline="0" dirty="0" smtClean="0"/>
              <a:t>Data processing and data quality matter!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5630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Level of </a:t>
            </a:r>
            <a:r>
              <a:rPr lang="en-US" dirty="0" smtClean="0"/>
              <a:t>detail </a:t>
            </a:r>
            <a:r>
              <a:rPr lang="en-US" dirty="0" err="1" smtClean="0"/>
              <a:t>prublic</a:t>
            </a:r>
            <a:r>
              <a:rPr lang="en-US" dirty="0" smtClean="0"/>
              <a:t> private</a:t>
            </a:r>
          </a:p>
          <a:p>
            <a:r>
              <a:rPr lang="en-US" dirty="0" smtClean="0"/>
              <a:t>Be working with</a:t>
            </a:r>
            <a:r>
              <a:rPr lang="en-US" baseline="0" dirty="0" smtClean="0"/>
              <a:t> making design decisions based on the particular data model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6212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Green dots indicate venues for </a:t>
            </a:r>
            <a:r>
              <a:rPr lang="en-US" dirty="0" err="1" smtClean="0"/>
              <a:t>nyc</a:t>
            </a:r>
            <a:r>
              <a:rPr lang="en-US" dirty="0" smtClean="0"/>
              <a:t> fashion</a:t>
            </a:r>
            <a:r>
              <a:rPr lang="en-US" baseline="0" dirty="0" smtClean="0"/>
              <a:t> week, and blue lines show </a:t>
            </a:r>
            <a:r>
              <a:rPr lang="en-US" baseline="0" dirty="0" err="1" smtClean="0"/>
              <a:t>uber</a:t>
            </a:r>
            <a:r>
              <a:rPr lang="en-US" baseline="0" dirty="0" smtClean="0"/>
              <a:t> pool trips originating and ending from those </a:t>
            </a:r>
            <a:r>
              <a:rPr lang="en-US" baseline="0" dirty="0" smtClean="0"/>
              <a:t>venues = location space, attribute space, missing time space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5451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Remember our previous data models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96017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Type of data</a:t>
            </a:r>
            <a:r>
              <a:rPr lang="en-US" baseline="0" dirty="0" smtClean="0"/>
              <a:t> for the attributes</a:t>
            </a:r>
            <a:r>
              <a:rPr lang="en-US" dirty="0" smtClean="0"/>
              <a:t> that you’re mapping</a:t>
            </a:r>
            <a:r>
              <a:rPr lang="en-US" baseline="0" dirty="0" smtClean="0"/>
              <a:t> – ask, how easily can define boundaries?</a:t>
            </a:r>
          </a:p>
          <a:p>
            <a:r>
              <a:rPr lang="en-US" baseline="0" dirty="0" smtClean="0"/>
              <a:t>Discrete – boundaries often nouns</a:t>
            </a:r>
            <a:endParaRPr lang="en-US" dirty="0" smtClean="0"/>
          </a:p>
          <a:p>
            <a:r>
              <a:rPr lang="en-US" dirty="0" err="1" smtClean="0"/>
              <a:t>Continous</a:t>
            </a:r>
            <a:r>
              <a:rPr lang="en-US" dirty="0" smtClean="0"/>
              <a:t> has </a:t>
            </a:r>
            <a:r>
              <a:rPr lang="en-US" baseline="0" dirty="0" smtClean="0"/>
              <a:t>such as precipitation or topography</a:t>
            </a:r>
          </a:p>
          <a:p>
            <a:r>
              <a:rPr lang="en-US" baseline="0" dirty="0" smtClean="0"/>
              <a:t>Continuous may be converted to discrete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6025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Ways of storing digital data</a:t>
            </a:r>
          </a:p>
          <a:p>
            <a:r>
              <a:rPr lang="en-US" dirty="0" smtClean="0"/>
              <a:t>Vector data – uses</a:t>
            </a:r>
            <a:r>
              <a:rPr lang="en-US" baseline="0" dirty="0" smtClean="0"/>
              <a:t> points, lines, polygons; each vertex is stored as coordinates</a:t>
            </a:r>
          </a:p>
          <a:p>
            <a:r>
              <a:rPr lang="en-US" baseline="0" dirty="0" smtClean="0"/>
              <a:t>Raster data – grid cells as pixels</a:t>
            </a:r>
          </a:p>
          <a:p>
            <a:r>
              <a:rPr lang="en-US" baseline="0" dirty="0" smtClean="0"/>
              <a:t>Discuss more specific applications in GIS while this will come up again when we discuss optimization - graphics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2465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should be familiar working with SVG in D3</a:t>
            </a:r>
          </a:p>
          <a:p>
            <a:r>
              <a:rPr lang="en-US" dirty="0" smtClean="0"/>
              <a:t>Can be precise</a:t>
            </a:r>
            <a:r>
              <a:rPr lang="en-US" baseline="0" dirty="0" smtClean="0"/>
              <a:t> in defining, but can’t account for variation </a:t>
            </a:r>
            <a:r>
              <a:rPr lang="en-US" baseline="0" dirty="0" err="1" smtClean="0"/>
              <a:t>welll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3809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http://</a:t>
            </a:r>
            <a:r>
              <a:rPr lang="en-US" dirty="0" err="1" smtClean="0"/>
              <a:t>downloads.esri.com</a:t>
            </a:r>
            <a:r>
              <a:rPr lang="en-US" dirty="0" smtClean="0"/>
              <a:t>/support/whitepapers/</a:t>
            </a:r>
            <a:r>
              <a:rPr lang="en-US" dirty="0" err="1" smtClean="0"/>
              <a:t>ws</a:t>
            </a:r>
            <a:r>
              <a:rPr lang="en-US" dirty="0" smtClean="0"/>
              <a:t>_/AWSvector-raster-mapping_0307.pdf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2465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Raster</a:t>
            </a:r>
            <a:r>
              <a:rPr lang="en-US" baseline="0" dirty="0" smtClean="0"/>
              <a:t> is good for real life image such as </a:t>
            </a:r>
            <a:r>
              <a:rPr lang="en-US" dirty="0" smtClean="0"/>
              <a:t>Satellite Imagery or aerial photos,</a:t>
            </a:r>
            <a:r>
              <a:rPr lang="en-US" baseline="0" dirty="0" smtClean="0"/>
              <a:t> a lot of variation</a:t>
            </a:r>
            <a:endParaRPr lang="en-US" dirty="0" smtClean="0"/>
          </a:p>
          <a:p>
            <a:r>
              <a:rPr lang="en-US" dirty="0" smtClean="0"/>
              <a:t>Comes up again when we discuss optimization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3327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2275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828800"/>
            <a:ext cx="7772400" cy="900546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685800" y="2819400"/>
            <a:ext cx="77724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28956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2/28/17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2116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2/28/17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6899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2/28/17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0297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2/28/17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3097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2/28/17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5835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2/28/17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4291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2/28/17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4053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2/28/17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1973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2/28/17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20944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2/28/17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29490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2/28/17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6600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2/28/17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84984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2/28/17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3955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2/28/17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21033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2/28/17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1948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2/28/17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2826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2/28/17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9938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2/28/17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5065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2/28/17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2954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2/28/17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645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2/28/17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5287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2/28/17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8123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F0CF78-BAF2-4139-91F3-215362EF2725}" type="datetimeFigureOut">
              <a:rPr lang="en-US" smtClean="0"/>
              <a:t>2/28/17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rgbClr val="003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6578550" y="62508"/>
            <a:ext cx="2143379" cy="248989"/>
          </a:xfrm>
          <a:prstGeom prst="rect">
            <a:avLst/>
          </a:prstGeom>
        </p:spPr>
      </p:pic>
      <p:sp>
        <p:nvSpPr>
          <p:cNvPr id="15" name="Rectangle 14"/>
          <p:cNvSpPr/>
          <p:nvPr userDrawn="1"/>
        </p:nvSpPr>
        <p:spPr>
          <a:xfrm>
            <a:off x="0" y="6779932"/>
            <a:ext cx="9144000" cy="91440"/>
          </a:xfrm>
          <a:prstGeom prst="rect">
            <a:avLst/>
          </a:prstGeom>
          <a:solidFill>
            <a:srgbClr val="003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5591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FDA78D-F215-42DF-9B83-6796C1E09096}" type="datetimeFigureOut">
              <a:rPr lang="en-US" smtClean="0"/>
              <a:t>2/28/17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0" y="6779932"/>
            <a:ext cx="9144000" cy="91440"/>
          </a:xfrm>
          <a:prstGeom prst="rect">
            <a:avLst/>
          </a:prstGeom>
          <a:solidFill>
            <a:srgbClr val="003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rgbClr val="003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2018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bl.ocks.org/mbostock/94b9fd26e12c586f342d" TargetMode="External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bl.ocks.org/curran/96823ad84b0415536980b1cbf57b1dcc" TargetMode="External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hyperlink" Target="http://www.androidcentral.com/your-public-google-images-might-now-show-google-maps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85800" y="1918854"/>
            <a:ext cx="7772400" cy="900546"/>
          </a:xfrm>
        </p:spPr>
        <p:txBody>
          <a:bodyPr>
            <a:normAutofit/>
          </a:bodyPr>
          <a:lstStyle/>
          <a:p>
            <a:r>
              <a:rPr lang="en-US" dirty="0" smtClean="0"/>
              <a:t>Geospatial </a:t>
            </a:r>
            <a:r>
              <a:rPr lang="en-US" dirty="0" smtClean="0"/>
              <a:t>Data</a:t>
            </a:r>
            <a:endParaRPr lang="en-US" dirty="0"/>
          </a:p>
        </p:txBody>
      </p:sp>
      <p:sp>
        <p:nvSpPr>
          <p:cNvPr id="5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0326" y="5831663"/>
            <a:ext cx="4244553" cy="49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5128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Vector vs. </a:t>
            </a:r>
            <a:r>
              <a:rPr lang="en-US" dirty="0"/>
              <a:t>Raster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457200" y="1293970"/>
            <a:ext cx="82296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6172200" y="6324600"/>
            <a:ext cx="27494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www.weather.gov</a:t>
            </a:r>
            <a:r>
              <a:rPr lang="en-US" dirty="0"/>
              <a:t>/</a:t>
            </a:r>
          </a:p>
        </p:txBody>
      </p:sp>
      <p:pic>
        <p:nvPicPr>
          <p:cNvPr id="8" name="Picture 7" descr="Screen Shot 2017-02-28 at 8.01.39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399148"/>
            <a:ext cx="8763000" cy="4925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8802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D3 Raster &amp; Vector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1447800"/>
            <a:ext cx="5867400" cy="14478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200400" y="6425624"/>
            <a:ext cx="8077200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3"/>
              </a:rPr>
              <a:t>http://bl.ocks.org/mbostock/</a:t>
            </a:r>
            <a:r>
              <a:rPr lang="en-US" sz="1400" dirty="0" smtClean="0">
                <a:hlinkClick r:id="rId3"/>
              </a:rPr>
              <a:t>94b9fd26e12c586f342d</a:t>
            </a:r>
            <a:endParaRPr lang="en-US" sz="1400" dirty="0" smtClean="0"/>
          </a:p>
          <a:p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457200" y="1293970"/>
            <a:ext cx="82296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Screen Shot 2017-02-28 at 8.04.44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7442" y="1371600"/>
            <a:ext cx="5717758" cy="5111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6335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D3 Raster &amp; Vector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1447800"/>
            <a:ext cx="5867400" cy="14478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962400" y="6273224"/>
            <a:ext cx="8077200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3"/>
              </a:rPr>
              <a:t>http://bl.ocks.org/curran/</a:t>
            </a:r>
            <a:r>
              <a:rPr lang="en-US" sz="1400" dirty="0" smtClean="0">
                <a:hlinkClick r:id="rId3"/>
              </a:rPr>
              <a:t>96823ad84b0415536980b1cbf57b1dcc</a:t>
            </a:r>
            <a:endParaRPr lang="en-US" sz="1400" dirty="0" smtClean="0"/>
          </a:p>
          <a:p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457200" y="1293970"/>
            <a:ext cx="82296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Screen Shot 2017-02-28 at 8.10.25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16269"/>
            <a:ext cx="9144000" cy="4755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2978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Matplotlib</a:t>
            </a:r>
            <a:r>
              <a:rPr lang="en-US" dirty="0" smtClean="0"/>
              <a:t> Raster &amp; Vector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1447800"/>
            <a:ext cx="5867400" cy="14478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81000" y="6223337"/>
            <a:ext cx="96012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Image Source: https://</a:t>
            </a:r>
            <a:r>
              <a:rPr lang="en-US" sz="1400" dirty="0" err="1"/>
              <a:t>waterprogramming.wordpress.com</a:t>
            </a:r>
            <a:r>
              <a:rPr lang="en-US" sz="1400" dirty="0"/>
              <a:t>/2014/10/03/python-clip-raster-data-with-a-</a:t>
            </a:r>
            <a:r>
              <a:rPr lang="en-US" sz="1400" dirty="0" err="1"/>
              <a:t>shapefile</a:t>
            </a:r>
            <a:r>
              <a:rPr lang="en-US" sz="1400" dirty="0"/>
              <a:t>/</a:t>
            </a:r>
            <a:endParaRPr lang="en-US" sz="1400" dirty="0" smtClean="0"/>
          </a:p>
          <a:p>
            <a:r>
              <a:rPr lang="en-US" sz="1400" dirty="0" smtClean="0"/>
              <a:t>Using http</a:t>
            </a:r>
            <a:r>
              <a:rPr lang="en-US" sz="1400" dirty="0"/>
              <a:t>://matplotlib.org/basemap</a:t>
            </a:r>
            <a:r>
              <a:rPr lang="en-US" sz="1400" dirty="0" smtClean="0"/>
              <a:t>/</a:t>
            </a:r>
          </a:p>
          <a:p>
            <a:endParaRPr lang="en-US" sz="1400" dirty="0" smtClean="0"/>
          </a:p>
          <a:p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457200" y="1293970"/>
            <a:ext cx="82296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Screen Shot 2017-02-28 at 8.24.08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237" y="1416982"/>
            <a:ext cx="8043363" cy="4856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5930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990600"/>
            <a:ext cx="6655576" cy="565366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962400" y="6457890"/>
            <a:ext cx="48006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 smtClean="0">
                <a:solidFill>
                  <a:srgbClr val="000000"/>
                </a:solidFill>
              </a:rPr>
              <a:t>http://www.esri.com/news/arcnews/summer03articles/summer03gifs/p29p1-lg.jpg</a:t>
            </a:r>
            <a:endParaRPr lang="en-US" sz="1000" dirty="0">
              <a:solidFill>
                <a:srgbClr val="000000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57200" y="381000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Map Layers of Detail</a:t>
            </a:r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457200" y="1219200"/>
            <a:ext cx="82296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6276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7-01-18 at 10.49.0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060255"/>
            <a:ext cx="8534400" cy="534054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81000" y="6172200"/>
            <a:ext cx="8499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Kraak</a:t>
            </a:r>
            <a:r>
              <a:rPr lang="en-US" dirty="0"/>
              <a:t> &amp; </a:t>
            </a:r>
            <a:r>
              <a:rPr lang="en-US" dirty="0" err="1"/>
              <a:t>Ormeling</a:t>
            </a:r>
            <a:r>
              <a:rPr lang="en-US" dirty="0"/>
              <a:t>, 2010. </a:t>
            </a:r>
            <a:r>
              <a:rPr lang="en-US" i="1" dirty="0"/>
              <a:t>Cartography, third edition, visualization of spatial data</a:t>
            </a:r>
            <a:r>
              <a:rPr lang="en-US" dirty="0"/>
              <a:t>.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Aggregating Data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457200" y="1293970"/>
            <a:ext cx="82296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10421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Public vs. Private</a:t>
            </a:r>
            <a:endParaRPr lang="en-US" dirty="0"/>
          </a:p>
        </p:txBody>
      </p:sp>
      <p:pic>
        <p:nvPicPr>
          <p:cNvPr id="7" name="Picture 6" descr="Screen Shot 2017-01-18 at 7.07.1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01983"/>
            <a:ext cx="9144000" cy="370821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1447800"/>
            <a:ext cx="5867400" cy="14478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57200" y="6273224"/>
            <a:ext cx="8077200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Source: </a:t>
            </a:r>
            <a:r>
              <a:rPr lang="en-US" sz="1400" dirty="0" smtClean="0">
                <a:hlinkClick r:id="rId4"/>
              </a:rPr>
              <a:t>http</a:t>
            </a:r>
            <a:r>
              <a:rPr lang="en-US" sz="1400" dirty="0">
                <a:hlinkClick r:id="rId4"/>
              </a:rPr>
              <a:t>://www.androidcentral.com/your-public-google-images-might-now-show-google-</a:t>
            </a:r>
            <a:r>
              <a:rPr lang="en-US" sz="1400" dirty="0" smtClean="0">
                <a:hlinkClick r:id="rId4"/>
              </a:rPr>
              <a:t>maps</a:t>
            </a:r>
            <a:endParaRPr lang="en-US" sz="1400" dirty="0" smtClean="0"/>
          </a:p>
          <a:p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457200" y="1293970"/>
            <a:ext cx="82296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05652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school_logo1_rgb_xl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072" y="2724912"/>
            <a:ext cx="7229856" cy="1408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8971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7-01-18 at 3.14.4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381000"/>
            <a:ext cx="6604000" cy="567531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80999" y="6324600"/>
            <a:ext cx="8499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Kraak</a:t>
            </a:r>
            <a:r>
              <a:rPr lang="en-US" dirty="0" smtClean="0"/>
              <a:t> &amp; </a:t>
            </a:r>
            <a:r>
              <a:rPr lang="en-US" dirty="0" err="1" smtClean="0"/>
              <a:t>Ormeling</a:t>
            </a:r>
            <a:r>
              <a:rPr lang="en-US" dirty="0" smtClean="0"/>
              <a:t>, 2010. </a:t>
            </a:r>
            <a:r>
              <a:rPr lang="en-US" i="1" dirty="0" smtClean="0"/>
              <a:t>Cartography, third edition, visualization of spatial data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1905000" y="609600"/>
            <a:ext cx="990600" cy="60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676400" y="5867400"/>
            <a:ext cx="5638800" cy="228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600200" y="4800600"/>
            <a:ext cx="304800" cy="1295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5807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7-02-28 at 7.08.07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2576"/>
            <a:ext cx="9144000" cy="646922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209800" y="6477000"/>
            <a:ext cx="69557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https://</a:t>
            </a:r>
            <a:r>
              <a:rPr lang="en-US" sz="1400" dirty="0" err="1">
                <a:solidFill>
                  <a:schemeClr val="bg1"/>
                </a:solidFill>
              </a:rPr>
              <a:t>newsroom.uber.com</a:t>
            </a:r>
            <a:r>
              <a:rPr lang="en-US" sz="1400" dirty="0">
                <a:solidFill>
                  <a:schemeClr val="bg1"/>
                </a:solidFill>
              </a:rPr>
              <a:t>/why-riding-pool-should-be-the-new-fashion-week-trend-2/</a:t>
            </a:r>
          </a:p>
        </p:txBody>
      </p:sp>
    </p:spTree>
    <p:extLst>
      <p:ext uri="{BB962C8B-B14F-4D97-AF65-F5344CB8AC3E}">
        <p14:creationId xmlns:p14="http://schemas.microsoft.com/office/powerpoint/2010/main" val="13986410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7-02-28 at 7.08.07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2576"/>
            <a:ext cx="9144000" cy="646922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209800" y="6477000"/>
            <a:ext cx="69557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https://</a:t>
            </a:r>
            <a:r>
              <a:rPr lang="en-US" sz="1400" dirty="0" err="1">
                <a:solidFill>
                  <a:schemeClr val="bg1"/>
                </a:solidFill>
              </a:rPr>
              <a:t>newsroom.uber.com</a:t>
            </a:r>
            <a:r>
              <a:rPr lang="en-US" sz="1400" dirty="0">
                <a:solidFill>
                  <a:schemeClr val="bg1"/>
                </a:solidFill>
              </a:rPr>
              <a:t>/why-riding-pool-should-be-the-new-fashion-week-trend-2/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-152400" y="304800"/>
            <a:ext cx="2394396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300" b="1" dirty="0" smtClean="0">
                <a:solidFill>
                  <a:schemeClr val="bg1"/>
                </a:solidFill>
              </a:rPr>
              <a:t>1 Week Before</a:t>
            </a:r>
          </a:p>
          <a:p>
            <a:pPr algn="ctr"/>
            <a:r>
              <a:rPr lang="en-US" sz="1700" dirty="0" smtClean="0">
                <a:solidFill>
                  <a:schemeClr val="bg1"/>
                </a:solidFill>
              </a:rPr>
              <a:t>NYC Fashion Week </a:t>
            </a:r>
          </a:p>
          <a:p>
            <a:pPr algn="ctr"/>
            <a:r>
              <a:rPr lang="en-US" sz="1700" dirty="0" smtClean="0">
                <a:solidFill>
                  <a:srgbClr val="FFFFFF"/>
                </a:solidFill>
              </a:rPr>
              <a:t>Aug. </a:t>
            </a:r>
            <a:r>
              <a:rPr lang="en-US" sz="1600" dirty="0" smtClean="0">
                <a:solidFill>
                  <a:srgbClr val="FFFFFF"/>
                </a:solidFill>
              </a:rPr>
              <a:t>2</a:t>
            </a:r>
            <a:r>
              <a:rPr lang="en-US" sz="1700" dirty="0" smtClean="0">
                <a:solidFill>
                  <a:srgbClr val="FFFFFF"/>
                </a:solidFill>
              </a:rPr>
              <a:t>8 – Sept. 3</a:t>
            </a:r>
          </a:p>
          <a:p>
            <a:pPr algn="ctr"/>
            <a:r>
              <a:rPr lang="en-US" sz="1700" dirty="0" smtClean="0">
                <a:solidFill>
                  <a:srgbClr val="FFFFFF"/>
                </a:solidFill>
              </a:rPr>
              <a:t> 2</a:t>
            </a:r>
            <a:r>
              <a:rPr lang="en-US" sz="1700" dirty="0" smtClean="0">
                <a:solidFill>
                  <a:schemeClr val="bg1"/>
                </a:solidFill>
              </a:rPr>
              <a:t>014</a:t>
            </a:r>
            <a:endParaRPr lang="en-US" sz="1700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343400" y="292894"/>
            <a:ext cx="251460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300" b="1" dirty="0" smtClean="0">
                <a:solidFill>
                  <a:schemeClr val="bg1"/>
                </a:solidFill>
              </a:rPr>
              <a:t>During</a:t>
            </a:r>
            <a:r>
              <a:rPr lang="en-US" sz="2300" dirty="0" smtClean="0">
                <a:solidFill>
                  <a:schemeClr val="bg1"/>
                </a:solidFill>
              </a:rPr>
              <a:t> </a:t>
            </a:r>
          </a:p>
          <a:p>
            <a:pPr algn="ctr"/>
            <a:r>
              <a:rPr lang="en-US" sz="1700" dirty="0" smtClean="0">
                <a:solidFill>
                  <a:schemeClr val="bg1"/>
                </a:solidFill>
              </a:rPr>
              <a:t>NYC Fashion Week</a:t>
            </a:r>
          </a:p>
          <a:p>
            <a:pPr algn="ctr"/>
            <a:r>
              <a:rPr lang="en-US" sz="1700" dirty="0" smtClean="0">
                <a:solidFill>
                  <a:srgbClr val="FFFFFF"/>
                </a:solidFill>
              </a:rPr>
              <a:t>Sept. 4 – 11</a:t>
            </a:r>
          </a:p>
          <a:p>
            <a:pPr algn="ctr"/>
            <a:r>
              <a:rPr lang="en-US" sz="1700" dirty="0" smtClean="0">
                <a:solidFill>
                  <a:srgbClr val="FFFFFF"/>
                </a:solidFill>
              </a:rPr>
              <a:t> 2</a:t>
            </a:r>
            <a:r>
              <a:rPr lang="en-US" sz="1700" dirty="0" smtClean="0">
                <a:solidFill>
                  <a:schemeClr val="bg1"/>
                </a:solidFill>
              </a:rPr>
              <a:t>014</a:t>
            </a:r>
            <a:endParaRPr lang="en-US" sz="17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42815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 bwMode="gray">
          <a:xfrm>
            <a:off x="457200" y="1736804"/>
            <a:ext cx="8229600" cy="452596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dirty="0" smtClean="0"/>
              <a:t>Categorical </a:t>
            </a:r>
          </a:p>
          <a:p>
            <a:r>
              <a:rPr lang="en-US" sz="4000" dirty="0" smtClean="0"/>
              <a:t>Ordinal</a:t>
            </a:r>
          </a:p>
          <a:p>
            <a:r>
              <a:rPr lang="en-US" sz="4000" dirty="0" smtClean="0"/>
              <a:t>Interval</a:t>
            </a:r>
            <a:endParaRPr lang="en-US" sz="4000" dirty="0"/>
          </a:p>
          <a:p>
            <a:r>
              <a:rPr lang="en-US" sz="4000" dirty="0" smtClean="0"/>
              <a:t>Ratio</a:t>
            </a:r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152400" y="593804"/>
            <a:ext cx="88392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/>
              <a:t>Don’t Forget Measurement Scales </a:t>
            </a:r>
            <a:endParaRPr lang="en-US" sz="4000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457200" y="1293970"/>
            <a:ext cx="82296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25114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Discrete vs. Continuous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457200" y="1293970"/>
            <a:ext cx="82296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b="1" dirty="0" smtClean="0"/>
              <a:t>Discrete (categorical) data: </a:t>
            </a:r>
            <a:r>
              <a:rPr lang="en-US" dirty="0" smtClean="0"/>
              <a:t>objects bordered on all sides with explicit coordinates for boundary</a:t>
            </a:r>
          </a:p>
          <a:p>
            <a:pPr marL="0" indent="0">
              <a:buNone/>
            </a:pPr>
            <a:r>
              <a:rPr lang="en-US" i="1" dirty="0" smtClean="0"/>
              <a:t>Examples: </a:t>
            </a:r>
            <a:r>
              <a:rPr lang="en-US" dirty="0" smtClean="0"/>
              <a:t>buildings, rivers, roads, states, counties</a:t>
            </a:r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r>
              <a:rPr lang="en-US" b="1" dirty="0" smtClean="0"/>
              <a:t>Continuous data: </a:t>
            </a:r>
            <a:r>
              <a:rPr lang="en-US" dirty="0" smtClean="0"/>
              <a:t>not well defined boundaries, a concentration level or </a:t>
            </a:r>
            <a:r>
              <a:rPr lang="en-US" dirty="0" smtClean="0"/>
              <a:t>field</a:t>
            </a:r>
            <a:endParaRPr lang="en-US" dirty="0" smtClean="0"/>
          </a:p>
          <a:p>
            <a:pPr marL="0" indent="0">
              <a:buNone/>
            </a:pPr>
            <a:r>
              <a:rPr lang="en-US" i="1" dirty="0" smtClean="0"/>
              <a:t>Examples: </a:t>
            </a:r>
            <a:r>
              <a:rPr lang="en-US" dirty="0" smtClean="0"/>
              <a:t>precipitation, topography, terrain, temperature, gravity field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3610093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0000"/>
                </a:solidFill>
              </a:rPr>
              <a:t>Vector vs. Raster</a:t>
            </a:r>
            <a:endParaRPr lang="en-US" dirty="0">
              <a:solidFill>
                <a:srgbClr val="000000"/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457200" y="1293970"/>
            <a:ext cx="82296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Screen Shot 2017-02-28 at 1.20.16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1446" y="2362200"/>
            <a:ext cx="9402554" cy="27432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52400" y="4648200"/>
            <a:ext cx="990600" cy="60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200400" y="4648200"/>
            <a:ext cx="990600" cy="60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248400" y="4648200"/>
            <a:ext cx="990600" cy="60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33400" y="1981200"/>
            <a:ext cx="26228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Representation of a line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3862547" y="1981200"/>
            <a:ext cx="18524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i</a:t>
            </a:r>
            <a:r>
              <a:rPr lang="en-US" dirty="0" smtClean="0"/>
              <a:t>n </a:t>
            </a:r>
            <a:r>
              <a:rPr lang="en-US" b="1" dirty="0" smtClean="0"/>
              <a:t>vector</a:t>
            </a:r>
            <a:r>
              <a:rPr lang="en-US" dirty="0" smtClean="0"/>
              <a:t> format 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6733118" y="1981200"/>
            <a:ext cx="18012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i</a:t>
            </a:r>
            <a:r>
              <a:rPr lang="en-US" dirty="0" smtClean="0"/>
              <a:t>n </a:t>
            </a:r>
            <a:r>
              <a:rPr lang="en-US" b="1" dirty="0" smtClean="0"/>
              <a:t>raster</a:t>
            </a:r>
            <a:r>
              <a:rPr lang="en-US" dirty="0" smtClean="0"/>
              <a:t> format 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381000" y="6324600"/>
            <a:ext cx="8499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Kraak</a:t>
            </a:r>
            <a:r>
              <a:rPr lang="en-US" dirty="0" smtClean="0"/>
              <a:t> &amp; </a:t>
            </a:r>
            <a:r>
              <a:rPr lang="en-US" dirty="0" err="1" smtClean="0"/>
              <a:t>Ormeling</a:t>
            </a:r>
            <a:r>
              <a:rPr lang="en-US" dirty="0" smtClean="0"/>
              <a:t>, 2010. </a:t>
            </a:r>
            <a:r>
              <a:rPr lang="en-US" i="1" dirty="0" smtClean="0"/>
              <a:t>Cartography, third edition, visualization of spatial data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88834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Vector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vs. Raster 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457200" y="1293970"/>
            <a:ext cx="82296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Screen Shot 2017-02-28 at 7.49.19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3429000"/>
            <a:ext cx="6020786" cy="3030005"/>
          </a:xfrm>
          <a:prstGeom prst="rect">
            <a:avLst/>
          </a:prstGeom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525963"/>
          </a:xfrm>
        </p:spPr>
        <p:txBody>
          <a:bodyPr/>
          <a:lstStyle/>
          <a:p>
            <a:r>
              <a:rPr lang="en-US" dirty="0" smtClean="0"/>
              <a:t>Objects as points, lines, and areas</a:t>
            </a:r>
          </a:p>
          <a:p>
            <a:r>
              <a:rPr lang="en-US" dirty="0" smtClean="0"/>
              <a:t>Elements are discrete &amp; homogenous</a:t>
            </a:r>
          </a:p>
          <a:p>
            <a:r>
              <a:rPr lang="en-US" dirty="0" smtClean="0"/>
              <a:t>Smaller file sizes, high-spatial resolution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752600" y="6400800"/>
            <a:ext cx="54102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Source: https</a:t>
            </a:r>
            <a:r>
              <a:rPr lang="en-US" sz="1400" dirty="0"/>
              <a:t>://</a:t>
            </a:r>
            <a:r>
              <a:rPr lang="en-US" sz="1400" dirty="0" err="1"/>
              <a:t>www.e-education.psu.edu</a:t>
            </a:r>
            <a:r>
              <a:rPr lang="en-US" sz="1400" dirty="0"/>
              <a:t>/geog486/l1_p8.html</a:t>
            </a:r>
          </a:p>
        </p:txBody>
      </p:sp>
    </p:spTree>
    <p:extLst>
      <p:ext uri="{BB962C8B-B14F-4D97-AF65-F5344CB8AC3E}">
        <p14:creationId xmlns:p14="http://schemas.microsoft.com/office/powerpoint/2010/main" val="38151870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Vector vs. </a:t>
            </a:r>
            <a:r>
              <a:rPr lang="en-US" dirty="0"/>
              <a:t>Raster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457200" y="1293970"/>
            <a:ext cx="82296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Screen Shot 2017-02-28 at 7.56.16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3333072"/>
            <a:ext cx="6096000" cy="306772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057400" y="6400800"/>
            <a:ext cx="54102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Source: https</a:t>
            </a:r>
            <a:r>
              <a:rPr lang="en-US" sz="1400" dirty="0"/>
              <a:t>://</a:t>
            </a:r>
            <a:r>
              <a:rPr lang="en-US" sz="1400" dirty="0" err="1"/>
              <a:t>www.e-education.psu.edu</a:t>
            </a:r>
            <a:r>
              <a:rPr lang="en-US" sz="1400" dirty="0"/>
              <a:t>/geog486/l1_p8.html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525963"/>
          </a:xfrm>
        </p:spPr>
        <p:txBody>
          <a:bodyPr/>
          <a:lstStyle/>
          <a:p>
            <a:r>
              <a:rPr lang="en-US" dirty="0" smtClean="0"/>
              <a:t>Grid / pixels to cover space</a:t>
            </a:r>
          </a:p>
          <a:p>
            <a:r>
              <a:rPr lang="en-US" dirty="0" smtClean="0"/>
              <a:t>Each location has a value (even if 0)</a:t>
            </a:r>
          </a:p>
          <a:p>
            <a:r>
              <a:rPr lang="en-US" dirty="0" smtClean="0"/>
              <a:t>Larger file sizes, resolution dependent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96719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4065</TotalTime>
  <Words>716</Words>
  <Application>Microsoft Macintosh PowerPoint</Application>
  <PresentationFormat>On-screen Show (4:3)</PresentationFormat>
  <Paragraphs>94</Paragraphs>
  <Slides>17</Slides>
  <Notes>14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17</vt:i4>
      </vt:variant>
    </vt:vector>
  </HeadingPairs>
  <TitlesOfParts>
    <vt:vector size="19" baseType="lpstr">
      <vt:lpstr>Office Theme</vt:lpstr>
      <vt:lpstr>Custom Design</vt:lpstr>
      <vt:lpstr>Geospatial Data</vt:lpstr>
      <vt:lpstr>PowerPoint Presentation</vt:lpstr>
      <vt:lpstr>PowerPoint Presentation</vt:lpstr>
      <vt:lpstr>PowerPoint Presentation</vt:lpstr>
      <vt:lpstr>PowerPoint Presentation</vt:lpstr>
      <vt:lpstr>Discrete vs. Continuous</vt:lpstr>
      <vt:lpstr>Vector vs. Raster</vt:lpstr>
      <vt:lpstr>Vector vs. Raster </vt:lpstr>
      <vt:lpstr>Vector vs. Raster</vt:lpstr>
      <vt:lpstr>Vector vs. Raster</vt:lpstr>
      <vt:lpstr>D3 Raster &amp; Vector</vt:lpstr>
      <vt:lpstr>D3 Raster &amp; Vector</vt:lpstr>
      <vt:lpstr>Matplotlib Raster &amp; Vector</vt:lpstr>
      <vt:lpstr>PowerPoint Presentation</vt:lpstr>
      <vt:lpstr>PowerPoint Presentation</vt:lpstr>
      <vt:lpstr>Public vs. Private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Yalom’s curative factors</dc:title>
  <dc:creator>Administrator</dc:creator>
  <cp:lastModifiedBy>Daniel</cp:lastModifiedBy>
  <cp:revision>154</cp:revision>
  <dcterms:created xsi:type="dcterms:W3CDTF">2016-03-21T14:12:59Z</dcterms:created>
  <dcterms:modified xsi:type="dcterms:W3CDTF">2017-02-28T19:52:20Z</dcterms:modified>
</cp:coreProperties>
</file>